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6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7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3909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550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0150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06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00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4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0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34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00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96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5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9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319DF-186C-4603-882A-0B1AFBB84507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A8D7C1C-5C37-4AE5-88A8-DF419D776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8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Exponential and Logarithmic Models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Section 3.5</a:t>
            </a:r>
          </a:p>
        </p:txBody>
      </p:sp>
    </p:spTree>
    <p:extLst>
      <p:ext uri="{BB962C8B-B14F-4D97-AF65-F5344CB8AC3E}">
        <p14:creationId xmlns:p14="http://schemas.microsoft.com/office/powerpoint/2010/main" val="260126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page 257</a:t>
            </a:r>
          </a:p>
          <a:p>
            <a:r>
              <a:rPr lang="en-US" dirty="0" err="1"/>
              <a:t>Pg</a:t>
            </a:r>
            <a:r>
              <a:rPr lang="en-US" dirty="0"/>
              <a:t> 264 # 7-17 odd</a:t>
            </a:r>
          </a:p>
          <a:p>
            <a:r>
              <a:rPr lang="en-US" dirty="0" err="1"/>
              <a:t>Pg</a:t>
            </a:r>
            <a:r>
              <a:rPr lang="en-US" dirty="0"/>
              <a:t> 265 # 35</a:t>
            </a:r>
          </a:p>
        </p:txBody>
      </p:sp>
    </p:spTree>
    <p:extLst>
      <p:ext uri="{BB962C8B-B14F-4D97-AF65-F5344CB8AC3E}">
        <p14:creationId xmlns:p14="http://schemas.microsoft.com/office/powerpoint/2010/main" val="1475794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Pg</a:t>
            </a:r>
            <a:r>
              <a:rPr lang="en-US"/>
              <a:t> 264 # 8-16 even, 37-39</a:t>
            </a:r>
          </a:p>
        </p:txBody>
      </p:sp>
    </p:spTree>
    <p:extLst>
      <p:ext uri="{BB962C8B-B14F-4D97-AF65-F5344CB8AC3E}">
        <p14:creationId xmlns:p14="http://schemas.microsoft.com/office/powerpoint/2010/main" val="2783540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A=</a:t>
            </a:r>
            <a:r>
              <a:rPr lang="en-US" sz="6000" dirty="0" err="1"/>
              <a:t>Ir</a:t>
            </a:r>
            <a:r>
              <a:rPr lang="en-US" sz="6000" baseline="30000" dirty="0" err="1"/>
              <a:t>t</a:t>
            </a:r>
            <a:endParaRPr lang="en-US" sz="6000" baseline="30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1.) The population of a town in 2015 is 134,000.  It has an annual rate of increase </a:t>
            </a:r>
          </a:p>
          <a:p>
            <a:pPr marL="0" indent="0">
              <a:buNone/>
            </a:pPr>
            <a:r>
              <a:rPr lang="en-US" dirty="0"/>
              <a:t>	of 5.7%.  </a:t>
            </a:r>
          </a:p>
          <a:p>
            <a:pPr marL="0" indent="0">
              <a:buNone/>
            </a:pPr>
            <a:r>
              <a:rPr lang="en-US" dirty="0"/>
              <a:t>a.) What is the growth rate?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b.) Create a formula for the population growth.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c.) Based on this growth, what is the expected population in 2020?</a:t>
            </a:r>
          </a:p>
        </p:txBody>
      </p:sp>
    </p:spTree>
    <p:extLst>
      <p:ext uri="{BB962C8B-B14F-4D97-AF65-F5344CB8AC3E}">
        <p14:creationId xmlns:p14="http://schemas.microsoft.com/office/powerpoint/2010/main" val="3424701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A=</a:t>
            </a:r>
            <a:r>
              <a:rPr lang="en-US" sz="6000" dirty="0" err="1"/>
              <a:t>Ir</a:t>
            </a:r>
            <a:r>
              <a:rPr lang="en-US" sz="6000" baseline="30000" dirty="0" err="1"/>
              <a:t>t</a:t>
            </a:r>
            <a:endParaRPr lang="en-US" sz="6000" baseline="30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2.) The population of a town in 2002 is 78,000.  It has an annual rate of decrease </a:t>
            </a:r>
          </a:p>
          <a:p>
            <a:pPr marL="0" indent="0">
              <a:buNone/>
            </a:pPr>
            <a:r>
              <a:rPr lang="en-US" dirty="0"/>
              <a:t>	of 5.7%.  </a:t>
            </a:r>
          </a:p>
          <a:p>
            <a:pPr marL="0" indent="0">
              <a:buNone/>
            </a:pPr>
            <a:r>
              <a:rPr lang="en-US" dirty="0"/>
              <a:t>a.) What is the growth rate?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b.) Create a formula for the population growth.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c.) Based on this growth, what is the expected population in 2020?</a:t>
            </a:r>
          </a:p>
        </p:txBody>
      </p:sp>
    </p:spTree>
    <p:extLst>
      <p:ext uri="{BB962C8B-B14F-4D97-AF65-F5344CB8AC3E}">
        <p14:creationId xmlns:p14="http://schemas.microsoft.com/office/powerpoint/2010/main" val="316433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A=</a:t>
            </a:r>
            <a:r>
              <a:rPr lang="en-US" sz="6000" dirty="0" err="1"/>
              <a:t>Ir</a:t>
            </a:r>
            <a:r>
              <a:rPr lang="en-US" sz="6000" baseline="30000" dirty="0" err="1"/>
              <a:t>t</a:t>
            </a:r>
            <a:endParaRPr lang="en-US" sz="6000" baseline="30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3.) The population of a town in 2005 is 27,500.  It has an annual rate of increase </a:t>
            </a:r>
          </a:p>
          <a:p>
            <a:pPr marL="0" indent="0">
              <a:buNone/>
            </a:pPr>
            <a:r>
              <a:rPr lang="en-US" dirty="0"/>
              <a:t>	of 2.5%.  </a:t>
            </a:r>
          </a:p>
          <a:p>
            <a:pPr marL="0" indent="0">
              <a:buNone/>
            </a:pPr>
            <a:r>
              <a:rPr lang="en-US" dirty="0"/>
              <a:t>a.) What is the growth rate?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b.) Create a formula for the population growth.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c.) Based on this growth, what is the expected population in 2025?</a:t>
            </a:r>
          </a:p>
        </p:txBody>
      </p:sp>
    </p:spTree>
    <p:extLst>
      <p:ext uri="{BB962C8B-B14F-4D97-AF65-F5344CB8AC3E}">
        <p14:creationId xmlns:p14="http://schemas.microsoft.com/office/powerpoint/2010/main" val="1533155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A=</a:t>
            </a:r>
            <a:r>
              <a:rPr lang="en-US" sz="6000" dirty="0" err="1"/>
              <a:t>Ir</a:t>
            </a:r>
            <a:r>
              <a:rPr lang="en-US" sz="6000" baseline="30000" dirty="0" err="1"/>
              <a:t>t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4.) The population of a town in 2012 is 123,000.  It has an annual rate of </a:t>
            </a:r>
          </a:p>
          <a:p>
            <a:pPr marL="0" indent="0">
              <a:buNone/>
            </a:pPr>
            <a:r>
              <a:rPr lang="en-US" dirty="0"/>
              <a:t>	decrease of 2.7%.  </a:t>
            </a:r>
          </a:p>
          <a:p>
            <a:pPr marL="0" indent="0">
              <a:buNone/>
            </a:pPr>
            <a:r>
              <a:rPr lang="en-US" dirty="0"/>
              <a:t>a.) What is the growth rate?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b.) Create a formula for the population growth.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c.) Based on this growth, what is the expected population in 2017?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90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𝐹</m:t>
                          </m:r>
                        </m:e>
                        <m:sub>
                          <m:r>
                            <a:rPr lang="en-US" i="1"/>
                            <m:t>𝑛</m:t>
                          </m:r>
                        </m:sub>
                      </m:sSub>
                      <m:r>
                        <a:rPr lang="en-US" i="1"/>
                        <m:t>=</m:t>
                      </m:r>
                      <m:r>
                        <a:rPr lang="en-US" i="1"/>
                        <m:t>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/>
                                      </m:ctrlPr>
                                    </m:dPr>
                                    <m:e>
                                      <m:r>
                                        <a:rPr lang="en-US" i="1"/>
                                        <m:t>1+</m:t>
                                      </m:r>
                                      <m:r>
                                        <a:rPr lang="en-US" i="1"/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/>
                                    <m:t>𝑛</m:t>
                                  </m:r>
                                </m:sup>
                              </m:sSup>
                              <m:r>
                                <a:rPr lang="en-US" i="1"/>
                                <m:t>−1</m:t>
                              </m:r>
                            </m:num>
                            <m:den>
                              <m:r>
                                <a:rPr lang="en-US" i="1"/>
                                <m:t>𝑖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5.  You decide to put away $200 a month into your 401K.  You expect to see a 5% return on average.  If you plan to retire after 40 years of working, how much will your 401K be worth?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14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𝐹</m:t>
                          </m:r>
                        </m:e>
                        <m:sub>
                          <m:r>
                            <a:rPr lang="en-US" i="1"/>
                            <m:t>𝑛</m:t>
                          </m:r>
                        </m:sub>
                      </m:sSub>
                      <m:r>
                        <a:rPr lang="en-US" i="1"/>
                        <m:t>=</m:t>
                      </m:r>
                      <m:r>
                        <a:rPr lang="en-US" i="1"/>
                        <m:t>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/>
                                      </m:ctrlPr>
                                    </m:dPr>
                                    <m:e>
                                      <m:r>
                                        <a:rPr lang="en-US" i="1"/>
                                        <m:t>1+</m:t>
                                      </m:r>
                                      <m:r>
                                        <a:rPr lang="en-US" i="1"/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/>
                                    <m:t>𝑛</m:t>
                                  </m:r>
                                </m:sup>
                              </m:sSup>
                              <m:r>
                                <a:rPr lang="en-US" i="1"/>
                                <m:t>−1</m:t>
                              </m:r>
                            </m:num>
                            <m:den>
                              <m:r>
                                <a:rPr lang="en-US" i="1"/>
                                <m:t>𝑖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6.  You decide to put away $250 a month into your 401K.  You expect to see a 5% return on average.  If you plan to retire after 35 years of working, how much will your 401K be worth?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49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𝑃</m:t>
                          </m:r>
                        </m:e>
                        <m:sub>
                          <m:r>
                            <a:rPr lang="en-US" i="1"/>
                            <m:t>𝑛</m:t>
                          </m:r>
                        </m:sub>
                      </m:sSub>
                      <m:r>
                        <a:rPr lang="en-US" i="1"/>
                        <m:t>=</m:t>
                      </m:r>
                      <m:r>
                        <a:rPr lang="en-US" i="1"/>
                        <m:t>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1− </m:t>
                              </m:r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/>
                                      </m:ctrlPr>
                                    </m:dPr>
                                    <m:e>
                                      <m:r>
                                        <a:rPr lang="en-US" i="1"/>
                                        <m:t>1+</m:t>
                                      </m:r>
                                      <m:r>
                                        <a:rPr lang="en-US" i="1"/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/>
                                    <m:t>−</m:t>
                                  </m:r>
                                  <m:r>
                                    <a:rPr lang="en-US" i="1"/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/>
                                <m:t>𝑖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7.  You have found a car for $18,000.  The dealership has offered you a 5.5% interest rate for a 6 year loan.  What is your monthly payment on your loan?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810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/>
                          </m:ctrlPr>
                        </m:sSubPr>
                        <m:e>
                          <m:r>
                            <a:rPr lang="en-US" i="1"/>
                            <m:t>𝑃</m:t>
                          </m:r>
                        </m:e>
                        <m:sub>
                          <m:r>
                            <a:rPr lang="en-US" i="1"/>
                            <m:t>𝑛</m:t>
                          </m:r>
                        </m:sub>
                      </m:sSub>
                      <m:r>
                        <a:rPr lang="en-US" i="1"/>
                        <m:t>=</m:t>
                      </m:r>
                      <m:r>
                        <a:rPr lang="en-US" i="1"/>
                        <m:t>𝑝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/>
                          </m:ctrlPr>
                        </m:dPr>
                        <m:e>
                          <m:f>
                            <m:fPr>
                              <m:ctrlPr>
                                <a:rPr lang="en-US" i="1"/>
                              </m:ctrlPr>
                            </m:fPr>
                            <m:num>
                              <m:r>
                                <a:rPr lang="en-US" i="1"/>
                                <m:t>1− </m:t>
                              </m:r>
                              <m:sSup>
                                <m:sSupPr>
                                  <m:ctrlPr>
                                    <a:rPr lang="en-US" i="1"/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/>
                                      </m:ctrlPr>
                                    </m:dPr>
                                    <m:e>
                                      <m:r>
                                        <a:rPr lang="en-US" i="1"/>
                                        <m:t>1+</m:t>
                                      </m:r>
                                      <m:r>
                                        <a:rPr lang="en-US" i="1"/>
                                        <m:t>𝑖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i="1"/>
                                    <m:t>−</m:t>
                                  </m:r>
                                  <m:r>
                                    <a:rPr lang="en-US" i="1"/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i="1"/>
                                <m:t>𝑖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8.  You have found a car for $18,000.  The dealership has offered you a 5% interest rate for a 5 year loan.  What is your monthly payment on your loan?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0040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292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Exponential and Logarithmic Models</vt:lpstr>
      <vt:lpstr>A=Irt</vt:lpstr>
      <vt:lpstr>A=Irt</vt:lpstr>
      <vt:lpstr>A=Irt</vt:lpstr>
      <vt:lpstr>A=Irt</vt:lpstr>
      <vt:lpstr>F_n=p[((1+i)^n-1)/i]</vt:lpstr>
      <vt:lpstr>F_n=p[((1+i)^n-1)/i]</vt:lpstr>
      <vt:lpstr>P_n=p[(1- (1+i)^(-n))/i]</vt:lpstr>
      <vt:lpstr>P_n=p[(1- (1+i)^(-n))/i]</vt:lpstr>
      <vt:lpstr>Classwork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Exponential and Logarithmic Models</dc:title>
  <dc:creator>LAKE, JEFF</dc:creator>
  <cp:lastModifiedBy>LAKE, JEFF</cp:lastModifiedBy>
  <cp:revision>4</cp:revision>
  <dcterms:created xsi:type="dcterms:W3CDTF">2017-10-05T17:49:08Z</dcterms:created>
  <dcterms:modified xsi:type="dcterms:W3CDTF">2017-10-05T18:20:22Z</dcterms:modified>
</cp:coreProperties>
</file>